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63" r:id="rId5"/>
    <p:sldId id="386" r:id="rId6"/>
    <p:sldId id="378" r:id="rId7"/>
    <p:sldId id="380" r:id="rId8"/>
    <p:sldId id="384" r:id="rId9"/>
    <p:sldId id="385" r:id="rId10"/>
    <p:sldId id="381" r:id="rId11"/>
    <p:sldId id="383" r:id="rId12"/>
    <p:sldId id="382" r:id="rId13"/>
    <p:sldId id="379" r:id="rId14"/>
  </p:sldIdLst>
  <p:sldSz cx="99012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3">
          <p15:clr>
            <a:srgbClr val="A4A3A4"/>
          </p15:clr>
        </p15:guide>
        <p15:guide id="2" orient="horz" pos="3692">
          <p15:clr>
            <a:srgbClr val="A4A3A4"/>
          </p15:clr>
        </p15:guide>
        <p15:guide id="3" orient="horz" pos="4175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36">
          <p15:clr>
            <a:srgbClr val="A4A3A4"/>
          </p15:clr>
        </p15:guide>
        <p15:guide id="7" orient="horz" pos="2316">
          <p15:clr>
            <a:srgbClr val="A4A3A4"/>
          </p15:clr>
        </p15:guide>
        <p15:guide id="8" orient="horz" pos="3736">
          <p15:clr>
            <a:srgbClr val="A4A3A4"/>
          </p15:clr>
        </p15:guide>
        <p15:guide id="9" orient="horz" pos="2810">
          <p15:clr>
            <a:srgbClr val="A4A3A4"/>
          </p15:clr>
        </p15:guide>
        <p15:guide id="10" pos="3293">
          <p15:clr>
            <a:srgbClr val="A4A3A4"/>
          </p15:clr>
        </p15:guide>
        <p15:guide id="11" pos="5636">
          <p15:clr>
            <a:srgbClr val="A4A3A4"/>
          </p15:clr>
        </p15:guide>
        <p15:guide id="12" pos="4266">
          <p15:clr>
            <a:srgbClr val="A4A3A4"/>
          </p15:clr>
        </p15:guide>
        <p15:guide id="13" pos="3073">
          <p15:clr>
            <a:srgbClr val="A4A3A4"/>
          </p15:clr>
        </p15:guide>
        <p15:guide id="14" pos="3231">
          <p15:clr>
            <a:srgbClr val="A4A3A4"/>
          </p15:clr>
        </p15:guide>
        <p15:guide id="15" pos="3399">
          <p15:clr>
            <a:srgbClr val="A4A3A4"/>
          </p15:clr>
        </p15:guide>
        <p15:guide id="16" pos="4210">
          <p15:clr>
            <a:srgbClr val="A4A3A4"/>
          </p15:clr>
        </p15:guide>
        <p15:guide id="17" pos="39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dget Ruffell" initials="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B2C"/>
    <a:srgbClr val="A471AC"/>
    <a:srgbClr val="9AC3CC"/>
    <a:srgbClr val="4E4E4E"/>
    <a:srgbClr val="666666"/>
    <a:srgbClr val="808080"/>
    <a:srgbClr val="28724F"/>
    <a:srgbClr val="F68D2E"/>
    <a:srgbClr val="9E9E9E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6" autoAdjust="0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392" y="84"/>
      </p:cViewPr>
      <p:guideLst>
        <p:guide orient="horz" pos="2393"/>
        <p:guide orient="horz" pos="3692"/>
        <p:guide orient="horz" pos="4175"/>
        <p:guide orient="horz" pos="449"/>
        <p:guide orient="horz" pos="3906"/>
        <p:guide orient="horz" pos="336"/>
        <p:guide orient="horz" pos="2316"/>
        <p:guide orient="horz" pos="3736"/>
        <p:guide orient="horz" pos="2810"/>
        <p:guide pos="3293"/>
        <p:guide pos="5636"/>
        <p:guide pos="4266"/>
        <p:guide pos="3073"/>
        <p:guide pos="3231"/>
        <p:guide pos="3399"/>
        <p:guide pos="4210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C6757-CA26-4273-8E02-0B47BE4CBBE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8392-E67F-474C-88AC-7C2273DAA8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0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E528-21CF-490F-93A1-05A9C3531E46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2417-133D-42BF-B7C8-4C67396B1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0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4320000"/>
          </a:xfrm>
        </p:spPr>
        <p:txBody>
          <a:bodyPr/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/>
            </a:lvl3pPr>
            <a:lvl5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563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563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A25B3A-0DC1-4C4F-92D0-33DCD363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970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312702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1C63F-AC62-0947-9D25-814FDE274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29213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C09814-34C5-C141-9CA2-61B0A836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0284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Book Han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996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D34-26DB-004F-A908-8D9D177E7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3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Microsco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111733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F4E28-A031-9547-A4D8-0560C21557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Engineeri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111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A6E1F-26A5-404F-8FEA-714F7C0A1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Reading Book Through Shelve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669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4955D-F424-9344-A90E-22A440FF9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DA1B2C"/>
              </a:solidFill>
            </a:endParaRPr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1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5FC7F-2C7C-CA49-A878-10E6F174E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FC30998-AF52-694D-8BFA-EBAEDF81A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88138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7D6AA6-DA16-6049-89CB-356F036F3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2936FE-6BE2-F549-BCF7-A974B0D33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29873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C58B6B-D104-A148-88A5-EA06C4D87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688AFD-017F-954A-8363-6DA545AE9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929956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349BBF-74BC-C344-B134-542B842CE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19B41-5F6B-D945-9BEB-319AEC55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66914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EE3C7-8111-2946-A146-F68F8059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2E3071-E103-5349-A435-F99C67FEE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21086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AE430-42E7-DC47-AEFE-8861A4760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A34F8E-ADCC-1249-94DD-D278D9F9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80498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 b="0" i="0"/>
            </a:lvl3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710000"/>
            <a:ext cx="3817937" cy="43200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B6D17-D5D8-CE45-AA6E-885DBB774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569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3644C-22A1-DB43-BAEA-BEFE9A504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02DEE65-392B-594E-B376-6BB3C4644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882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738FB5-F0AA-8D46-943B-E43088D867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CC8DC17-D218-E24B-A1A2-9F0A40280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539306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7A78E-E623-0D43-8A1E-C4608B91A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F351C4C-949D-484B-AABF-C95ED3156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973818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8F753-D3F1-DF4E-AE10-5C20126C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66B51D3-A639-4A41-A72F-FD53BB3E4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5660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442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4C58C6-C1B5-E04C-90AB-BB551B30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0A9617C-A188-4849-A4EF-A2824473C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39238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1D1AF-0946-3F4E-AFC4-FF01AA531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1E9A93E-27B7-4042-8F53-3CAC54346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51237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7DACB-9429-9147-B343-B36ACE6F2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9585BB8-BE07-5448-AE2B-DB6F8F9DA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111465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9175"/>
            <a:ext cx="509684" cy="127058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115D78-9642-674D-B37E-647559A8D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ADBE7B7-48D7-ED44-9519-5EC385CF8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688823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2700" y="2389175"/>
            <a:ext cx="509684" cy="1270585"/>
          </a:xfrm>
          <a:prstGeom prst="rect">
            <a:avLst/>
          </a:prstGeom>
          <a:solidFill>
            <a:srgbClr val="2036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B5241-D73F-2C47-B2EC-6D7A29F0CD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EDDD342-6C00-424C-B32C-35BD437AA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17796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01600" y="2389175"/>
            <a:ext cx="360000" cy="12705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4B682-8E8E-FD41-AB8C-839F9A910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6402B36-9E34-6240-84F4-2D460609E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12599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FE591-FEDC-C042-BCE8-5EFAE470B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65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7601"/>
            <a:ext cx="509684" cy="1272159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83C5E-0AB5-4845-AB84-6A9E5BA05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EA9D817-F98D-504E-96F1-F6183265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634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96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65E652-91FF-5048-B570-9696D7A03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6A348FA-0987-3D48-BCDD-4C6C33535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03819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6091238" cy="4229999"/>
          </a:xfrm>
        </p:spPr>
        <p:txBody>
          <a:bodyPr>
            <a:noAutofit/>
          </a:bodyPr>
          <a:lstStyle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4162" y="4249311"/>
            <a:ext cx="2023076" cy="1690688"/>
          </a:xfrm>
        </p:spPr>
        <p:txBody>
          <a:bodyPr anchor="b">
            <a:noAutofit/>
          </a:bodyPr>
          <a:lstStyle>
            <a:lvl1pPr>
              <a:defRPr sz="1200" b="0">
                <a:solidFill>
                  <a:srgbClr val="4E4E4E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5DB918C-8BDB-4441-BFEE-00AC2D9A6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27" y="962013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01C8EB-20E9-4D45-ADCA-27760C1C99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1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268308"/>
            <a:ext cx="3802063" cy="4320000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268308"/>
            <a:ext cx="3817937" cy="432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99994-1D89-8C4B-BE85-9FCE269E5A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8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Imprint Log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67349A1-198E-4149-90D4-B14E49112772}"/>
              </a:ext>
            </a:extLst>
          </p:cNvPr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FEDFDBA-D453-1244-9DEC-42569AD23D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A9343-5866-3846-A8BD-D365239A95FD}"/>
              </a:ext>
            </a:extLst>
          </p:cNvPr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82B536B-1963-7648-9DFB-1E435535DB87}"/>
              </a:ext>
            </a:extLst>
          </p:cNvPr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36D2381-D2D8-AF44-B258-ABFD1F466641}"/>
              </a:ext>
            </a:extLst>
          </p:cNvPr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48010AE-58F1-E541-9CB8-6947A096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7A5D7B07-02F4-F74F-8AD7-CF02B35C91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0078" y="1026101"/>
            <a:ext cx="3625985" cy="6502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07F18D-C690-7B46-B9DA-682484D7F73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9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ectangle 7"/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8" name="Rectangle 7"/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1050925"/>
            <a:ext cx="4254500" cy="625475"/>
          </a:xfrm>
        </p:spPr>
        <p:txBody>
          <a:bodyPr numCol="2"/>
          <a:lstStyle>
            <a:lvl3pPr>
              <a:spcAft>
                <a:spcPts val="500"/>
              </a:spcAft>
              <a:defRPr/>
            </a:lvl3pPr>
          </a:lstStyle>
          <a:p>
            <a:pPr lvl="2"/>
            <a:r>
              <a:rPr lang="en-GB" dirty="0"/>
              <a:t>ISBN</a:t>
            </a:r>
          </a:p>
          <a:p>
            <a:pPr lvl="2"/>
            <a:r>
              <a:rPr lang="en-GB" dirty="0"/>
              <a:t>Price</a:t>
            </a:r>
          </a:p>
          <a:p>
            <a:pPr lvl="2"/>
            <a:r>
              <a:rPr lang="en-GB" dirty="0"/>
              <a:t>Extent</a:t>
            </a:r>
          </a:p>
          <a:p>
            <a:pPr lvl="2"/>
            <a:r>
              <a:rPr lang="en-GB" dirty="0"/>
              <a:t>Publication date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B8635-E954-194C-AC70-6E1F9BF013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5D96-87A6-5340-AE0E-D4B4091D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0AD44-2911-FE47-AA45-5DD3A402379A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3" y="6318769"/>
            <a:ext cx="1274390" cy="3903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000" y="1710000"/>
            <a:ext cx="8533238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56000"/>
            <a:ext cx="9901238" cy="0"/>
          </a:xfrm>
          <a:prstGeom prst="line">
            <a:avLst/>
          </a:prstGeom>
          <a:ln w="3175" cmpd="sng">
            <a:solidFill>
              <a:srgbClr val="DA1B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chemeClr val="tx2"/>
                </a:solidFill>
                <a:latin typeface="+mn-lt"/>
                <a:ea typeface="Arial Hebrew Scholar" charset="-79"/>
                <a:cs typeface="Arial Hebrew Scholar" charset="-79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05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9" r:id="rId3"/>
    <p:sldLayoutId id="2147483745" r:id="rId4"/>
    <p:sldLayoutId id="2147483671" r:id="rId5"/>
    <p:sldLayoutId id="2147483684" r:id="rId6"/>
    <p:sldLayoutId id="2147483685" r:id="rId7"/>
    <p:sldLayoutId id="2147483693" r:id="rId8"/>
    <p:sldLayoutId id="2147483737" r:id="rId9"/>
    <p:sldLayoutId id="2147483738" r:id="rId10"/>
    <p:sldLayoutId id="2147483736" r:id="rId11"/>
    <p:sldLayoutId id="2147483735" r:id="rId12"/>
    <p:sldLayoutId id="2147483740" r:id="rId13"/>
    <p:sldLayoutId id="2147483739" r:id="rId14"/>
    <p:sldLayoutId id="2147483741" r:id="rId15"/>
    <p:sldLayoutId id="2147483742" r:id="rId16"/>
    <p:sldLayoutId id="2147483743" r:id="rId17"/>
    <p:sldLayoutId id="2147483744" r:id="rId18"/>
    <p:sldLayoutId id="2147483714" r:id="rId19"/>
    <p:sldLayoutId id="2147483683" r:id="rId20"/>
    <p:sldLayoutId id="2147483716" r:id="rId21"/>
    <p:sldLayoutId id="2147483718" r:id="rId22"/>
    <p:sldLayoutId id="2147483720" r:id="rId23"/>
    <p:sldLayoutId id="214748368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694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692" r:id="rId36"/>
    <p:sldLayoutId id="2147483722" r:id="rId37"/>
    <p:sldLayoutId id="2147483723" r:id="rId38"/>
    <p:sldLayoutId id="2147483724" r:id="rId39"/>
    <p:sldLayoutId id="2147483725" r:id="rId40"/>
    <p:sldLayoutId id="2147483726" r:id="rId41"/>
  </p:sldLayoutIdLst>
  <p:hf sldNum="0" hdr="0" dt="0"/>
  <p:txStyles>
    <p:titleStyle>
      <a:lvl1pPr marL="0" algn="l" defTabSz="914400" rtl="0" eaLnBrk="1" latinLnBrk="0" hangingPunct="1">
        <a:spcBef>
          <a:spcPct val="0"/>
        </a:spcBef>
        <a:buNone/>
        <a:defRPr lang="en-GB" sz="2900" b="0" i="0" kern="1200" baseline="0" dirty="0">
          <a:solidFill>
            <a:srgbClr val="DA1B2C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Tx/>
        <a:buNone/>
        <a:defRPr kumimoji="0" lang="en-US" sz="1300" b="1" i="0" u="none" strike="noStrike" kern="1200" cap="none" spc="0" normalizeH="0" baseline="0" dirty="0" smtClean="0">
          <a:ln>
            <a:noFill/>
          </a:ln>
          <a:solidFill>
            <a:srgbClr val="DA1B2C"/>
          </a:solidFill>
          <a:effectLst/>
          <a:uLnTx/>
          <a:uFillTx/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Tx/>
        <a:buNone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Lucida Grande"/>
        <a:buChar char="&gt;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3pPr>
      <a:lvl4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 typeface="Wingdings 2" panose="05020102010507070707" pitchFamily="18" charset="2"/>
        <a:buNone/>
        <a:defRPr kumimoji="0" lang="en-GB" sz="1500" b="0" i="0" u="none" strike="noStrike" kern="1200" cap="none" spc="0" normalizeH="0" baseline="0" dirty="0" smtClean="0">
          <a:ln>
            <a:noFill/>
          </a:ln>
          <a:solidFill>
            <a:schemeClr val="tx2">
              <a:lumMod val="60000"/>
              <a:lumOff val="40000"/>
            </a:schemeClr>
          </a:solidFill>
          <a:effectLst/>
          <a:uLnTx/>
          <a:uFillTx/>
          <a:latin typeface="Arial" charset="0"/>
          <a:ea typeface="Arial" charset="0"/>
          <a:cs typeface="Arial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300" kern="1200" baseline="0">
          <a:solidFill>
            <a:srgbClr val="DA1B2C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skillsforstud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663" y="4924448"/>
            <a:ext cx="9624575" cy="515077"/>
          </a:xfrm>
        </p:spPr>
        <p:txBody>
          <a:bodyPr/>
          <a:lstStyle/>
          <a:p>
            <a:r>
              <a:rPr lang="en-US" sz="2700" dirty="0" smtClean="0"/>
              <a:t>Skills for Study student guide – IP Access</a:t>
            </a:r>
            <a:endParaRPr lang="en-US" sz="27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www.skillsforstudy.com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898"/>
            <a:ext cx="9913876" cy="4456062"/>
          </a:xfrm>
          <a:prstGeom prst="rect">
            <a:avLst/>
          </a:prstGeom>
        </p:spPr>
      </p:pic>
      <p:pic>
        <p:nvPicPr>
          <p:cNvPr id="1026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1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Explore the Editor’s Highlights, videos, blog and articles for </a:t>
            </a:r>
            <a:r>
              <a:rPr lang="en-GB" sz="2000" b="0" dirty="0" err="1" smtClean="0">
                <a:solidFill>
                  <a:srgbClr val="4E4E4E"/>
                </a:solidFill>
              </a:rPr>
              <a:t>bitesized</a:t>
            </a:r>
            <a:r>
              <a:rPr lang="en-GB" sz="2000" b="0" dirty="0" smtClean="0">
                <a:solidFill>
                  <a:srgbClr val="4E4E4E"/>
                </a:solidFill>
              </a:rPr>
              <a:t> </a:t>
            </a:r>
            <a:r>
              <a:rPr lang="en-GB" sz="2000" b="0" dirty="0" smtClean="0">
                <a:solidFill>
                  <a:srgbClr val="4E4E4E"/>
                </a:solidFill>
              </a:rPr>
              <a:t>content to boost your learning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2395285"/>
            <a:ext cx="3580429" cy="14497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83" y="3935198"/>
            <a:ext cx="3077556" cy="21682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98" y="1979649"/>
            <a:ext cx="3320646" cy="245999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0" y="4564905"/>
            <a:ext cx="4600678" cy="14497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6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35430"/>
            <a:ext cx="8533238" cy="692378"/>
          </a:xfrm>
        </p:spPr>
        <p:txBody>
          <a:bodyPr/>
          <a:lstStyle/>
          <a:p>
            <a:pPr lvl="0"/>
            <a:r>
              <a:rPr lang="en-GB" sz="2400" b="0" dirty="0">
                <a:solidFill>
                  <a:srgbClr val="DA1B2C"/>
                </a:solidFill>
              </a:rPr>
              <a:t>What you need to know: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IP </a:t>
            </a:r>
            <a:r>
              <a:rPr lang="en-GB" sz="2000" b="0" dirty="0">
                <a:solidFill>
                  <a:srgbClr val="4E4E4E"/>
                </a:solidFill>
              </a:rPr>
              <a:t>access allows users to access the service on a device that is connected to a specified local network. (e.g. the institution’s campus Wi-Fi network).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Users </a:t>
            </a:r>
            <a:r>
              <a:rPr lang="en-GB" sz="2000" b="0" dirty="0">
                <a:solidFill>
                  <a:srgbClr val="4E4E4E"/>
                </a:solidFill>
              </a:rPr>
              <a:t>are not required to login if the device is within the specified local network.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4E4E4E"/>
                </a:solidFill>
              </a:rPr>
              <a:t>IP range users are required to create a personal UN/PW account using their institution email domain in order to save progress, carry out tests, bookmark pages or make journal notes.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4E4E4E"/>
                </a:solidFill>
              </a:rPr>
              <a:t>Once a UN/PW account has been created users can access the service via UN/PW without the need to be connected to the institution IP range.</a:t>
            </a:r>
            <a:endParaRPr lang="en-GB" sz="2000" b="0" dirty="0" smtClean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About IP access</a:t>
            </a:r>
            <a:endParaRPr lang="en-US" dirty="0"/>
          </a:p>
        </p:txBody>
      </p:sp>
      <p:pic>
        <p:nvPicPr>
          <p:cNvPr id="5" name="Picture 2" descr="Skills for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1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Head to </a:t>
            </a:r>
            <a:r>
              <a:rPr lang="en-GB" sz="2000" b="0" dirty="0" smtClean="0">
                <a:solidFill>
                  <a:srgbClr val="4E4E4E"/>
                </a:solidFill>
                <a:hlinkClick r:id="rId2"/>
              </a:rPr>
              <a:t>www.skillsforstudy.com</a:t>
            </a:r>
            <a:r>
              <a:rPr lang="en-GB" sz="2000" b="0" dirty="0" smtClean="0">
                <a:solidFill>
                  <a:srgbClr val="4E4E4E"/>
                </a:solidFill>
              </a:rPr>
              <a:t> where you will see the student homepage, browse the skills you can work on, or choose from the ‘modules’ dropdown.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81" y="2138556"/>
            <a:ext cx="6387427" cy="4719444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203762" y="2247314"/>
            <a:ext cx="458484" cy="2366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1" y="1532493"/>
            <a:ext cx="519309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Each </a:t>
            </a:r>
            <a:r>
              <a:rPr lang="en-GB" sz="2000" b="0" dirty="0">
                <a:solidFill>
                  <a:srgbClr val="4E4E4E"/>
                </a:solidFill>
              </a:rPr>
              <a:t>module is structured in the same way, with a module introduction, diagnostic test, </a:t>
            </a:r>
            <a:r>
              <a:rPr lang="en-GB" sz="2000" b="0" dirty="0" smtClean="0">
                <a:solidFill>
                  <a:srgbClr val="4E4E4E"/>
                </a:solidFill>
              </a:rPr>
              <a:t>sections </a:t>
            </a:r>
            <a:r>
              <a:rPr lang="en-GB" sz="2000" b="0" dirty="0">
                <a:solidFill>
                  <a:srgbClr val="4E4E4E"/>
                </a:solidFill>
              </a:rPr>
              <a:t>of content and then a module assessment.</a:t>
            </a:r>
          </a:p>
          <a:p>
            <a:r>
              <a:rPr lang="en-GB" sz="2000" b="0" dirty="0">
                <a:solidFill>
                  <a:srgbClr val="4E4E4E"/>
                </a:solidFill>
              </a:rPr>
              <a:t>You are able to start working through the content without creating an account, but we would always recommend that you complete the </a:t>
            </a:r>
            <a:r>
              <a:rPr lang="en-GB" sz="2000" b="0" dirty="0">
                <a:solidFill>
                  <a:srgbClr val="DA1B2C"/>
                </a:solidFill>
              </a:rPr>
              <a:t>diagnostic test</a:t>
            </a:r>
            <a:r>
              <a:rPr lang="en-GB" sz="2000" b="0" dirty="0">
                <a:solidFill>
                  <a:srgbClr val="FF0000"/>
                </a:solidFill>
              </a:rPr>
              <a:t> </a:t>
            </a:r>
            <a:r>
              <a:rPr lang="en-GB" sz="2000" b="0" dirty="0">
                <a:solidFill>
                  <a:srgbClr val="DA1B2C"/>
                </a:solidFill>
              </a:rPr>
              <a:t>first</a:t>
            </a:r>
            <a:r>
              <a:rPr lang="en-GB" sz="2000" b="0" dirty="0" smtClean="0">
                <a:solidFill>
                  <a:srgbClr val="FF0000"/>
                </a:solidFill>
              </a:rPr>
              <a:t> </a:t>
            </a:r>
            <a:r>
              <a:rPr lang="en-GB" sz="2000" b="0" dirty="0" smtClean="0">
                <a:solidFill>
                  <a:srgbClr val="4E4E4E"/>
                </a:solidFill>
              </a:rPr>
              <a:t>– this requires an account to be created. </a:t>
            </a:r>
          </a:p>
          <a:p>
            <a:r>
              <a:rPr lang="en-GB" sz="2000" b="0" dirty="0" smtClean="0">
                <a:solidFill>
                  <a:srgbClr val="4E4E4E"/>
                </a:solidFill>
              </a:rPr>
              <a:t>The diagnostic test will </a:t>
            </a:r>
            <a:r>
              <a:rPr lang="en-GB" sz="2000" b="0" dirty="0">
                <a:solidFill>
                  <a:srgbClr val="4E4E4E"/>
                </a:solidFill>
              </a:rPr>
              <a:t>help you </a:t>
            </a:r>
            <a:r>
              <a:rPr lang="en-GB" sz="2000" b="0" dirty="0" smtClean="0">
                <a:solidFill>
                  <a:srgbClr val="4E4E4E"/>
                </a:solidFill>
              </a:rPr>
              <a:t>to </a:t>
            </a:r>
            <a:r>
              <a:rPr lang="en-GB" sz="2000" b="0" dirty="0">
                <a:solidFill>
                  <a:srgbClr val="4E4E4E"/>
                </a:solidFill>
              </a:rPr>
              <a:t>identify your strengths and areas for development so that you can prioritise your time.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99" y="1676755"/>
            <a:ext cx="3673323" cy="42537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5843847" y="2626818"/>
            <a:ext cx="2643444" cy="432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0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82370"/>
            <a:ext cx="4395076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To carry out </a:t>
            </a:r>
            <a:r>
              <a:rPr lang="en-GB" sz="2000" b="0" dirty="0" smtClean="0">
                <a:solidFill>
                  <a:srgbClr val="4E4E4E"/>
                </a:solidFill>
              </a:rPr>
              <a:t>diagnostic tests or module assessments, </a:t>
            </a:r>
            <a:r>
              <a:rPr lang="en-GB" sz="2000" b="0" dirty="0">
                <a:solidFill>
                  <a:srgbClr val="4E4E4E"/>
                </a:solidFill>
              </a:rPr>
              <a:t>save </a:t>
            </a:r>
            <a:r>
              <a:rPr lang="en-GB" sz="2000" b="0" dirty="0" smtClean="0">
                <a:solidFill>
                  <a:srgbClr val="4E4E4E"/>
                </a:solidFill>
              </a:rPr>
              <a:t>your progress</a:t>
            </a:r>
            <a:r>
              <a:rPr lang="en-GB" sz="2000" b="0" dirty="0">
                <a:solidFill>
                  <a:srgbClr val="4E4E4E"/>
                </a:solidFill>
              </a:rPr>
              <a:t>, bookmark pages or create journal </a:t>
            </a:r>
            <a:r>
              <a:rPr lang="en-GB" sz="2000" b="0" dirty="0" smtClean="0">
                <a:solidFill>
                  <a:srgbClr val="4E4E4E"/>
                </a:solidFill>
              </a:rPr>
              <a:t>notes, you will be prompted to register for an account, or login if you have previously created an account.</a:t>
            </a:r>
            <a:endParaRPr lang="en-GB" sz="2000" b="0" dirty="0">
              <a:solidFill>
                <a:srgbClr val="4E4E4E"/>
              </a:solidFill>
            </a:endParaRPr>
          </a:p>
          <a:p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1026" name="Picture 2" descr="C:\Users\Amanda.Woolf\AppData\Local\Microsoft\Windows\Temporary Internet Files\Content.Outlook\DGJUIM9V\Screen Shot 2020-09-30 at 17.35.2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6"/>
          <a:stretch/>
        </p:blipFill>
        <p:spPr bwMode="auto">
          <a:xfrm>
            <a:off x="5125051" y="1582370"/>
            <a:ext cx="4678421" cy="22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2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1982329"/>
            <a:ext cx="3736915" cy="32214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51447" y="1478199"/>
            <a:ext cx="4575185" cy="692378"/>
          </a:xfrm>
        </p:spPr>
        <p:txBody>
          <a:bodyPr/>
          <a:lstStyle/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You will need to create an account using your College/University email address and accept the terms and conditions.</a:t>
            </a: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4E4E4E"/>
                </a:solidFill>
              </a:rPr>
              <a:t>You will receive an email to the email address you entered at the account creation stage. </a:t>
            </a: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rgbClr val="4E4E4E"/>
                </a:solidFill>
              </a:rPr>
              <a:t>Click the link in the email to set your Skills for Study password.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You </a:t>
            </a:r>
            <a:r>
              <a:rPr lang="en-GB" sz="2000" b="0" dirty="0">
                <a:solidFill>
                  <a:srgbClr val="4E4E4E"/>
                </a:solidFill>
              </a:rPr>
              <a:t>will be automatically logged in and directed to the student homepage.</a:t>
            </a:r>
          </a:p>
          <a:p>
            <a:pPr lvl="0"/>
            <a:endParaRPr lang="en-GB" sz="2000" b="0" dirty="0">
              <a:solidFill>
                <a:srgbClr val="4E4E4E"/>
              </a:solidFill>
            </a:endParaRPr>
          </a:p>
          <a:p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02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382149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Once logged in, complete </a:t>
            </a:r>
            <a:r>
              <a:rPr lang="en-GB" sz="2000" b="0" dirty="0">
                <a:solidFill>
                  <a:srgbClr val="4E4E4E"/>
                </a:solidFill>
              </a:rPr>
              <a:t>the survey to see </a:t>
            </a:r>
            <a:r>
              <a:rPr lang="en-GB" sz="2000" b="0" dirty="0" smtClean="0">
                <a:solidFill>
                  <a:srgbClr val="4E4E4E"/>
                </a:solidFill>
              </a:rPr>
              <a:t>your </a:t>
            </a:r>
            <a:r>
              <a:rPr lang="en-GB" sz="2000" b="0" dirty="0">
                <a:solidFill>
                  <a:srgbClr val="4E4E4E"/>
                </a:solidFill>
              </a:rPr>
              <a:t>personalised </a:t>
            </a:r>
            <a:r>
              <a:rPr lang="en-GB" sz="2000" b="0" dirty="0" smtClean="0">
                <a:solidFill>
                  <a:srgbClr val="4E4E4E"/>
                </a:solidFill>
              </a:rPr>
              <a:t>recommendations.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/>
            </a:r>
            <a:br>
              <a:rPr lang="en-GB" sz="1400" b="0" dirty="0" smtClean="0">
                <a:solidFill>
                  <a:srgbClr val="4E4E4E"/>
                </a:solidFill>
              </a:rPr>
            </a:br>
            <a:r>
              <a:rPr lang="en-GB" sz="1400" b="0" dirty="0" smtClean="0">
                <a:solidFill>
                  <a:srgbClr val="4E4E4E"/>
                </a:solidFill>
              </a:rPr>
              <a:t>Red </a:t>
            </a:r>
            <a:r>
              <a:rPr lang="en-GB" sz="1400" b="0" dirty="0">
                <a:solidFill>
                  <a:srgbClr val="4E4E4E"/>
                </a:solidFill>
              </a:rPr>
              <a:t>shows content which is highly recommended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>Gold </a:t>
            </a:r>
            <a:r>
              <a:rPr lang="en-GB" sz="1400" b="0" dirty="0">
                <a:solidFill>
                  <a:srgbClr val="4E4E4E"/>
                </a:solidFill>
              </a:rPr>
              <a:t>shows content which would be useful </a:t>
            </a:r>
          </a:p>
          <a:p>
            <a:r>
              <a:rPr lang="en-GB" sz="1400" b="0" dirty="0">
                <a:solidFill>
                  <a:srgbClr val="4E4E4E"/>
                </a:solidFill>
              </a:rPr>
              <a:t>Green shows content which is worth a </a:t>
            </a:r>
            <a:r>
              <a:rPr lang="en-GB" sz="1400" b="0" dirty="0" smtClean="0">
                <a:solidFill>
                  <a:srgbClr val="4E4E4E"/>
                </a:solidFill>
              </a:rPr>
              <a:t>look</a:t>
            </a:r>
          </a:p>
          <a:p>
            <a:pPr lvl="0"/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2000" b="0" dirty="0" smtClean="0">
                <a:solidFill>
                  <a:srgbClr val="4E4E4E"/>
                </a:solidFill>
              </a:rPr>
              <a:t>You </a:t>
            </a:r>
            <a:r>
              <a:rPr lang="en-GB" sz="2000" b="0" dirty="0">
                <a:solidFill>
                  <a:srgbClr val="4E4E4E"/>
                </a:solidFill>
              </a:rPr>
              <a:t>can then click on the section name to go straight through to the </a:t>
            </a:r>
            <a:r>
              <a:rPr lang="en-GB" sz="2000" b="0" dirty="0" smtClean="0">
                <a:solidFill>
                  <a:srgbClr val="4E4E4E"/>
                </a:solidFill>
              </a:rPr>
              <a:t>activities </a:t>
            </a:r>
            <a:r>
              <a:rPr lang="en-GB" sz="2000" b="0" dirty="0">
                <a:solidFill>
                  <a:srgbClr val="4E4E4E"/>
                </a:solidFill>
              </a:rPr>
              <a:t>and start developing your study skills!</a:t>
            </a: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75" y="2193509"/>
            <a:ext cx="4920673" cy="16418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84" y="4220367"/>
            <a:ext cx="4891664" cy="14043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489767" y="4220367"/>
            <a:ext cx="1512911" cy="1496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2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Work through the engaging activities and practice exercises to build your skills.</a:t>
            </a:r>
            <a:endParaRPr lang="en-GB" sz="20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2793077"/>
            <a:ext cx="2904803" cy="29701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55" y="1970116"/>
            <a:ext cx="3323236" cy="397556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00704" y="2952411"/>
            <a:ext cx="2366993" cy="1819094"/>
          </a:xfrm>
        </p:spPr>
        <p:txBody>
          <a:bodyPr/>
          <a:lstStyle/>
          <a:p>
            <a:pPr lvl="0"/>
            <a:r>
              <a:rPr lang="en-GB" sz="1800" b="0" dirty="0" smtClean="0">
                <a:solidFill>
                  <a:srgbClr val="4E4E4E"/>
                </a:solidFill>
              </a:rPr>
              <a:t>Save notes and personal reflections in your journal as you go and bookmark pages to come back to them later</a:t>
            </a:r>
            <a:endParaRPr lang="en-GB" sz="18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4000" y="1664818"/>
            <a:ext cx="3627294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At the end of the module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you’ll find your module assessment, which will help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put what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learnt into practice and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check if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absorbed all the information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Use the ‘My Progress’ section to review your completion of activities and track your assessment scores</a:t>
            </a: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09600" y="3343275"/>
            <a:ext cx="9901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en-GB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70" y="1624493"/>
            <a:ext cx="3808967" cy="2225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5" y="3995925"/>
            <a:ext cx="3657019" cy="203932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9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E4E4E"/>
      </a:dk2>
      <a:lt2>
        <a:srgbClr val="DA1B2C"/>
      </a:lt2>
      <a:accent1>
        <a:srgbClr val="DA1B2C"/>
      </a:accent1>
      <a:accent2>
        <a:srgbClr val="007687"/>
      </a:accent2>
      <a:accent3>
        <a:srgbClr val="4E4E4E"/>
      </a:accent3>
      <a:accent4>
        <a:srgbClr val="20366F"/>
      </a:accent4>
      <a:accent5>
        <a:srgbClr val="F68D2E"/>
      </a:accent5>
      <a:accent6>
        <a:srgbClr val="6A3274"/>
      </a:accent6>
      <a:hlink>
        <a:srgbClr val="28724F"/>
      </a:hlink>
      <a:folHlink>
        <a:srgbClr val="28724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Ed_PPT_HE" id="{310C15BB-0149-4041-A2A5-636214CF2CDB}" vid="{3A0CA63A-B6CF-43B6-9022-C90C30F0C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E76265C6A1547945401E3A69B890B" ma:contentTypeVersion="13" ma:contentTypeDescription="Create a new document." ma:contentTypeScope="" ma:versionID="e60cb390ca10cbf45f00eaf456ab5831">
  <xsd:schema xmlns:xsd="http://www.w3.org/2001/XMLSchema" xmlns:xs="http://www.w3.org/2001/XMLSchema" xmlns:p="http://schemas.microsoft.com/office/2006/metadata/properties" xmlns:ns3="7423be29-8e8b-4ea2-888c-e8b8aa0474a3" xmlns:ns4="9b185ff4-5512-4437-b056-f63bfe7fdeec" targetNamespace="http://schemas.microsoft.com/office/2006/metadata/properties" ma:root="true" ma:fieldsID="fef44b43aac53b7a76309948a0dc74a6" ns3:_="" ns4:_="">
    <xsd:import namespace="7423be29-8e8b-4ea2-888c-e8b8aa0474a3"/>
    <xsd:import namespace="9b185ff4-5512-4437-b056-f63bfe7fde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3be29-8e8b-4ea2-888c-e8b8aa0474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185ff4-5512-4437-b056-f63bfe7fde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566F6F-9D56-4196-BD65-CAB81B876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3be29-8e8b-4ea2-888c-e8b8aa0474a3"/>
    <ds:schemaRef ds:uri="9b185ff4-5512-4437-b056-f63bfe7fd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8B3F6A-6036-4DC5-AC88-C6C9ED65B8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00C5B0-5E03-4B08-ABBC-9086E9EBD27D}">
  <ds:schemaRefs>
    <ds:schemaRef ds:uri="http://purl.org/dc/terms/"/>
    <ds:schemaRef ds:uri="http://www.w3.org/XML/1998/namespace"/>
    <ds:schemaRef ds:uri="http://purl.org/dc/dcmitype/"/>
    <ds:schemaRef ds:uri="7423be29-8e8b-4ea2-888c-e8b8aa0474a3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9b185ff4-5512-4437-b056-f63bfe7fdee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MacEd_PPT_HigherEd[1]</Template>
  <TotalTime>1991</TotalTime>
  <Words>547</Words>
  <Application>Microsoft Office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Hebrew Scholar</vt:lpstr>
      <vt:lpstr>Calibri</vt:lpstr>
      <vt:lpstr>Lucida Grande</vt:lpstr>
      <vt:lpstr>Times New Roman</vt:lpstr>
      <vt:lpstr>Wingdings 2</vt:lpstr>
      <vt:lpstr>Office Theme</vt:lpstr>
      <vt:lpstr>Skills for Study student guide – IP Access</vt:lpstr>
      <vt:lpstr>About IP access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</vt:vector>
  </TitlesOfParts>
  <Company>Macmillan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Geraghty, Kate</dc:creator>
  <cp:lastModifiedBy>Natasha Manohar</cp:lastModifiedBy>
  <cp:revision>201</cp:revision>
  <cp:lastPrinted>2014-05-30T16:42:57Z</cp:lastPrinted>
  <dcterms:created xsi:type="dcterms:W3CDTF">2014-06-09T14:44:19Z</dcterms:created>
  <dcterms:modified xsi:type="dcterms:W3CDTF">2022-07-08T10:52:04Z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751bfaa6-4045-46f1-ae52-b047e0ce359e</vt:lpwstr>
  </property>
  <property fmtid="{D5CDD505-2E9C-101B-9397-08002B2CF9AE}" pid="3" name="Offisync_ProviderInitializationData">
    <vt:lpwstr>https://campus.macmillan.com</vt:lpwstr>
  </property>
  <property fmtid="{D5CDD505-2E9C-101B-9397-08002B2CF9AE}" pid="4" name="Jive_LatestUserAccountName">
    <vt:lpwstr>J.Marshall</vt:lpwstr>
  </property>
  <property fmtid="{D5CDD505-2E9C-101B-9397-08002B2CF9AE}" pid="5" name="Offisync_UniqueId">
    <vt:lpwstr>20652</vt:lpwstr>
  </property>
  <property fmtid="{D5CDD505-2E9C-101B-9397-08002B2CF9AE}" pid="6" name="Offisync_ServerID">
    <vt:lpwstr>0d673023-5242-4d13-a9d7-ca41728b752d</vt:lpwstr>
  </property>
  <property fmtid="{D5CDD505-2E9C-101B-9397-08002B2CF9AE}" pid="7" name="Offisync_UpdateToken">
    <vt:lpwstr>1</vt:lpwstr>
  </property>
  <property fmtid="{D5CDD505-2E9C-101B-9397-08002B2CF9AE}" pid="8" name="ContentTypeId">
    <vt:lpwstr>0x0101007D0E76265C6A1547945401E3A69B890B</vt:lpwstr>
  </property>
</Properties>
</file>